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30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D5D86F-43BC-4DD3-9E9B-8756B7483E09}" type="datetimeFigureOut">
              <a:rPr lang="fr-FR" smtClean="0"/>
              <a:t>12/03/2024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4C141A-614E-4525-917D-6A13D8CB5FCF}" type="slidenum">
              <a:rPr lang="fr-FR" smtClean="0"/>
              <a:t>‹N°›</a:t>
            </a:fld>
            <a:endParaRPr lang="fr-FR"/>
          </a:p>
        </p:txBody>
      </p:sp>
    </p:spTree>
    <p:extLst>
      <p:ext uri="{BB962C8B-B14F-4D97-AF65-F5344CB8AC3E}">
        <p14:creationId xmlns:p14="http://schemas.microsoft.com/office/powerpoint/2010/main" val="2480343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B4C141A-614E-4525-917D-6A13D8CB5FCF}" type="slidenum">
              <a:rPr lang="fr-FR" smtClean="0"/>
              <a:t>1</a:t>
            </a:fld>
            <a:endParaRPr lang="fr-FR"/>
          </a:p>
        </p:txBody>
      </p:sp>
    </p:spTree>
    <p:extLst>
      <p:ext uri="{BB962C8B-B14F-4D97-AF65-F5344CB8AC3E}">
        <p14:creationId xmlns:p14="http://schemas.microsoft.com/office/powerpoint/2010/main" val="642475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91D7C0-A329-43C7-B14C-47E262E90F34}"/>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098E21F-CC8F-4274-A473-2FDEF4F02A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467C8003-D399-4228-B414-58C4E33BDBCC}"/>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5" name="Espace réservé du pied de page 4">
            <a:extLst>
              <a:ext uri="{FF2B5EF4-FFF2-40B4-BE49-F238E27FC236}">
                <a16:creationId xmlns:a16="http://schemas.microsoft.com/office/drawing/2014/main" id="{D899919A-7674-4818-9C79-52CD8412F11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69E404F-6222-45E9-A681-F9764865910B}"/>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630803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0505B3-5794-45C3-A649-383520DD595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F96CE24-9399-4635-B6AA-129D72C515E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2245A53-8B47-486D-AC7F-F0E8A93CA234}"/>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5" name="Espace réservé du pied de page 4">
            <a:extLst>
              <a:ext uri="{FF2B5EF4-FFF2-40B4-BE49-F238E27FC236}">
                <a16:creationId xmlns:a16="http://schemas.microsoft.com/office/drawing/2014/main" id="{83651BCE-75CD-4281-B48E-519FD668361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C05930F-5F6A-4C34-8D08-C3BCFB5BD10C}"/>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38299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4DF256B-D8A0-4031-B321-CA020F9DFFA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A4718B9-79EE-433A-8903-FCB259FEA26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D007224-2D93-45FE-9C7B-288D653689C2}"/>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5" name="Espace réservé du pied de page 4">
            <a:extLst>
              <a:ext uri="{FF2B5EF4-FFF2-40B4-BE49-F238E27FC236}">
                <a16:creationId xmlns:a16="http://schemas.microsoft.com/office/drawing/2014/main" id="{02D328D5-0E13-48D5-8DD8-5D3B8460F86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BF67CE4-322D-4F4B-9739-BF4D69E897BB}"/>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27643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C9BC41-97CD-41A9-AFAF-85B6FB5F1F5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677449F-8D5A-4BE5-9269-B748D854015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631ECD6-E6B0-4B43-8600-10BB2E9DD290}"/>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5" name="Espace réservé du pied de page 4">
            <a:extLst>
              <a:ext uri="{FF2B5EF4-FFF2-40B4-BE49-F238E27FC236}">
                <a16:creationId xmlns:a16="http://schemas.microsoft.com/office/drawing/2014/main" id="{D94CBDCA-0CC3-4982-90F7-C43AA995ADC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DCBB563-746A-4984-B3C9-20359D4C6F5F}"/>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3078840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01513B-B4DB-4920-A894-34402211CF8D}"/>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DD6E14A-72AE-4C3A-8F1F-2589A55921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65D0DF6-FD0E-417A-9BF7-A75304AB569A}"/>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5" name="Espace réservé du pied de page 4">
            <a:extLst>
              <a:ext uri="{FF2B5EF4-FFF2-40B4-BE49-F238E27FC236}">
                <a16:creationId xmlns:a16="http://schemas.microsoft.com/office/drawing/2014/main" id="{AB94DA24-D9FE-42B0-8914-E1017AF1742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2FC0F8C-2C66-4C5F-8B46-41F86EAB240A}"/>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2051620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5E5438-F1EA-43F6-8929-4DE3988F97E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D27788D-EDC9-4105-83AF-1BAAA444894D}"/>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971CF2C-FD82-4FA6-B6CA-70E82E1A8887}"/>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7B26408A-E09B-4A26-A1BF-716261DD696D}"/>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6" name="Espace réservé du pied de page 5">
            <a:extLst>
              <a:ext uri="{FF2B5EF4-FFF2-40B4-BE49-F238E27FC236}">
                <a16:creationId xmlns:a16="http://schemas.microsoft.com/office/drawing/2014/main" id="{4FA4A8F4-392D-40D1-BE38-59485541519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3529637-B930-4880-9867-6EE8E539619A}"/>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2904629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535CBD-8AB7-4F40-988A-062662EB2D7D}"/>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08EE41C-9131-4BE0-8D00-2BE89699CC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D3B1532-09C9-49B8-A4A8-B1F1383652A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AE368A5-FCC7-47B4-A593-013EB56BC5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B8023DA6-22E8-460C-A59B-7AF670EA8A21}"/>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A7909C8-53EA-4858-884B-6E09BB0BB7B4}"/>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8" name="Espace réservé du pied de page 7">
            <a:extLst>
              <a:ext uri="{FF2B5EF4-FFF2-40B4-BE49-F238E27FC236}">
                <a16:creationId xmlns:a16="http://schemas.microsoft.com/office/drawing/2014/main" id="{B7388D2C-4775-42AE-B26B-1CB688A4711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5723B9D4-FCFF-4FBF-8AC4-E4452BE69BB2}"/>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1657630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FA2A83-2700-475B-9231-4201DB624CFD}"/>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199D7B2-D2A8-46A0-A95E-6C378170A7EE}"/>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4" name="Espace réservé du pied de page 3">
            <a:extLst>
              <a:ext uri="{FF2B5EF4-FFF2-40B4-BE49-F238E27FC236}">
                <a16:creationId xmlns:a16="http://schemas.microsoft.com/office/drawing/2014/main" id="{2E2EAF4A-4324-4DFD-ABA0-FB041225E511}"/>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0B8ED097-79EC-42BD-B636-725DF54E540C}"/>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1124011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7D0EAA5-8020-4DFA-93B3-A1429016F8CF}"/>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3" name="Espace réservé du pied de page 2">
            <a:extLst>
              <a:ext uri="{FF2B5EF4-FFF2-40B4-BE49-F238E27FC236}">
                <a16:creationId xmlns:a16="http://schemas.microsoft.com/office/drawing/2014/main" id="{4AF305EB-D0FB-4BEB-8E2A-587AECDD586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B504AB21-7480-4127-96C8-A6E0F1327F40}"/>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934506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92B382-3303-4A2F-9D19-45E09BA8B20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C22C5E13-0EC7-43F5-9873-F9B1BCAAB6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2D95301-7D5E-4D3C-8A95-66493A660F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DB8479E-5136-463C-B1F4-A2D2D41FD3AA}"/>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6" name="Espace réservé du pied de page 5">
            <a:extLst>
              <a:ext uri="{FF2B5EF4-FFF2-40B4-BE49-F238E27FC236}">
                <a16:creationId xmlns:a16="http://schemas.microsoft.com/office/drawing/2014/main" id="{FC522334-C368-472D-8530-E478D5193B4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2E1F051-5F1D-4375-BE1A-747660FB507D}"/>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297612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351B49-37C2-4333-A5EE-6818E8FEDB9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B06E16F6-A0E0-4C38-BBA6-35B6F8A6BC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F39D58A-F10C-42FC-B889-6AAC01C35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0B769B4-EE1A-4C03-BA4F-9EE1483ACFBE}"/>
              </a:ext>
            </a:extLst>
          </p:cNvPr>
          <p:cNvSpPr>
            <a:spLocks noGrp="1"/>
          </p:cNvSpPr>
          <p:nvPr>
            <p:ph type="dt" sz="half" idx="10"/>
          </p:nvPr>
        </p:nvSpPr>
        <p:spPr/>
        <p:txBody>
          <a:bodyPr/>
          <a:lstStyle/>
          <a:p>
            <a:fld id="{BFABF2B2-09AB-4D9B-9033-C89A892EA097}" type="datetimeFigureOut">
              <a:rPr lang="fr-FR" smtClean="0"/>
              <a:t>12/03/2024</a:t>
            </a:fld>
            <a:endParaRPr lang="fr-FR"/>
          </a:p>
        </p:txBody>
      </p:sp>
      <p:sp>
        <p:nvSpPr>
          <p:cNvPr id="6" name="Espace réservé du pied de page 5">
            <a:extLst>
              <a:ext uri="{FF2B5EF4-FFF2-40B4-BE49-F238E27FC236}">
                <a16:creationId xmlns:a16="http://schemas.microsoft.com/office/drawing/2014/main" id="{AE0778BD-0661-487E-9C00-DD7B5CB9301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BAC625B-C48A-4F2B-A42B-F0CA79748BE7}"/>
              </a:ext>
            </a:extLst>
          </p:cNvPr>
          <p:cNvSpPr>
            <a:spLocks noGrp="1"/>
          </p:cNvSpPr>
          <p:nvPr>
            <p:ph type="sldNum" sz="quarter" idx="12"/>
          </p:nvPr>
        </p:nvSpPr>
        <p:spPr/>
        <p:txBody>
          <a:bodyPr/>
          <a:lstStyle/>
          <a:p>
            <a:fld id="{DEC83717-1787-4652-BF7B-A48BBA4B7A2A}" type="slidenum">
              <a:rPr lang="fr-FR" smtClean="0"/>
              <a:t>‹N°›</a:t>
            </a:fld>
            <a:endParaRPr lang="fr-FR"/>
          </a:p>
        </p:txBody>
      </p:sp>
    </p:spTree>
    <p:extLst>
      <p:ext uri="{BB962C8B-B14F-4D97-AF65-F5344CB8AC3E}">
        <p14:creationId xmlns:p14="http://schemas.microsoft.com/office/powerpoint/2010/main" val="1499344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60ABB10-730F-46BE-BD59-707C216D46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5FD433D1-1CE8-4CC9-91C0-AFCB7FF108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658F09B-9CE4-4733-BDBE-5BB77E973A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ABF2B2-09AB-4D9B-9033-C89A892EA097}" type="datetimeFigureOut">
              <a:rPr lang="fr-FR" smtClean="0"/>
              <a:t>12/03/2024</a:t>
            </a:fld>
            <a:endParaRPr lang="fr-FR"/>
          </a:p>
        </p:txBody>
      </p:sp>
      <p:sp>
        <p:nvSpPr>
          <p:cNvPr id="5" name="Espace réservé du pied de page 4">
            <a:extLst>
              <a:ext uri="{FF2B5EF4-FFF2-40B4-BE49-F238E27FC236}">
                <a16:creationId xmlns:a16="http://schemas.microsoft.com/office/drawing/2014/main" id="{CBC52D77-D4B8-49BA-9EC8-C41EE99346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D31910D7-B5D8-4B2E-825D-89A915DD24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C83717-1787-4652-BF7B-A48BBA4B7A2A}" type="slidenum">
              <a:rPr lang="fr-FR" smtClean="0"/>
              <a:t>‹N°›</a:t>
            </a:fld>
            <a:endParaRPr lang="fr-FR"/>
          </a:p>
        </p:txBody>
      </p:sp>
    </p:spTree>
    <p:extLst>
      <p:ext uri="{BB962C8B-B14F-4D97-AF65-F5344CB8AC3E}">
        <p14:creationId xmlns:p14="http://schemas.microsoft.com/office/powerpoint/2010/main" val="1142848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D6B3C5-757E-4EC0-AEE3-C9A2A43BD3A9}"/>
              </a:ext>
            </a:extLst>
          </p:cNvPr>
          <p:cNvSpPr>
            <a:spLocks noGrp="1"/>
          </p:cNvSpPr>
          <p:nvPr>
            <p:ph type="ctrTitle"/>
          </p:nvPr>
        </p:nvSpPr>
        <p:spPr>
          <a:xfrm>
            <a:off x="-61284" y="178130"/>
            <a:ext cx="12253284" cy="1151906"/>
          </a:xfrm>
        </p:spPr>
        <p:txBody>
          <a:bodyPr anchor="ctr">
            <a:normAutofit/>
          </a:bodyPr>
          <a:lstStyle/>
          <a:p>
            <a:r>
              <a:rPr lang="fr-FR" sz="4800" dirty="0"/>
              <a:t>Présentation des projets d’expérimentation</a:t>
            </a:r>
          </a:p>
        </p:txBody>
      </p:sp>
      <p:sp>
        <p:nvSpPr>
          <p:cNvPr id="3" name="Sous-titre 2">
            <a:extLst>
              <a:ext uri="{FF2B5EF4-FFF2-40B4-BE49-F238E27FC236}">
                <a16:creationId xmlns:a16="http://schemas.microsoft.com/office/drawing/2014/main" id="{80D8FCB3-2585-47E1-9B7C-1B9F32B3E733}"/>
              </a:ext>
            </a:extLst>
          </p:cNvPr>
          <p:cNvSpPr>
            <a:spLocks noGrp="1"/>
          </p:cNvSpPr>
          <p:nvPr>
            <p:ph type="subTitle" idx="1"/>
          </p:nvPr>
        </p:nvSpPr>
        <p:spPr>
          <a:xfrm>
            <a:off x="165253" y="1071707"/>
            <a:ext cx="11861494" cy="5133859"/>
          </a:xfrm>
        </p:spPr>
        <p:txBody>
          <a:bodyPr>
            <a:noAutofit/>
          </a:bodyPr>
          <a:lstStyle/>
          <a:p>
            <a:pPr algn="l"/>
            <a:r>
              <a:rPr lang="fr-FR" sz="1600" u="sng" dirty="0">
                <a:solidFill>
                  <a:srgbClr val="C00000"/>
                </a:solidFill>
              </a:rPr>
              <a:t>Consignes</a:t>
            </a:r>
          </a:p>
          <a:p>
            <a:pPr algn="just"/>
            <a:r>
              <a:rPr lang="fr-FR" sz="1400" dirty="0"/>
              <a:t>L’objectif est de donner une vision claire, complète et synthétique de chaque projet d’expérimentation (1 document par projet) afin d’en faciliter la compréhension. La présentation, sous </a:t>
            </a:r>
            <a:r>
              <a:rPr lang="fr-FR" sz="1400" b="1" dirty="0"/>
              <a:t>format </a:t>
            </a:r>
            <a:r>
              <a:rPr lang="fr-FR" sz="1400" b="1" dirty="0" err="1"/>
              <a:t>ppt</a:t>
            </a:r>
            <a:r>
              <a:rPr lang="fr-FR" sz="1400" dirty="0"/>
              <a:t>, doit être </a:t>
            </a:r>
            <a:r>
              <a:rPr lang="fr-FR" sz="1400" b="1" dirty="0"/>
              <a:t>en français </a:t>
            </a:r>
            <a:r>
              <a:rPr lang="fr-FR" sz="1400" dirty="0"/>
              <a:t>et faire maximum </a:t>
            </a:r>
            <a:r>
              <a:rPr lang="fr-FR" sz="1400" b="1" dirty="0"/>
              <a:t>10 pages</a:t>
            </a:r>
            <a:r>
              <a:rPr lang="fr-FR" sz="1400" dirty="0"/>
              <a:t>. </a:t>
            </a:r>
          </a:p>
          <a:p>
            <a:pPr algn="l"/>
            <a:r>
              <a:rPr lang="fr-FR" sz="1400" dirty="0"/>
              <a:t>Cette présentation doit démontrer en quoi les solutions expérimentées s’inscrivent dans la doctrine du numérique en santé. Elle doit reprendre les éléments clés du projet présenté dans le cadre de cet AAP. Elle doit inclure a minima les éléments ci-après.</a:t>
            </a:r>
          </a:p>
          <a:p>
            <a:pPr algn="l"/>
            <a:endParaRPr lang="fr-FR" sz="1400" dirty="0"/>
          </a:p>
          <a:p>
            <a:pPr marL="285750" indent="-285750" algn="l">
              <a:lnSpc>
                <a:spcPct val="100000"/>
              </a:lnSpc>
              <a:spcBef>
                <a:spcPts val="0"/>
              </a:spcBef>
              <a:buFontTx/>
              <a:buChar char="-"/>
            </a:pPr>
            <a:r>
              <a:rPr lang="fr-FR" sz="1400" b="1" dirty="0">
                <a:ea typeface="Cambria" panose="02040503050406030204" pitchFamily="18" charset="0"/>
                <a:cs typeface="Calibri Light" panose="020F0302020204030204" pitchFamily="34" charset="0"/>
              </a:rPr>
              <a:t>Modalités de sélection du projet d’expérimentation présenté</a:t>
            </a:r>
          </a:p>
          <a:p>
            <a:pPr marL="285750" indent="-285750" algn="l">
              <a:lnSpc>
                <a:spcPct val="100000"/>
              </a:lnSpc>
              <a:spcBef>
                <a:spcPts val="0"/>
              </a:spcBef>
              <a:buFontTx/>
              <a:buChar char="-"/>
            </a:pPr>
            <a:r>
              <a:rPr lang="fr-FR" sz="1400" b="1" dirty="0">
                <a:effectLst/>
                <a:ea typeface="Cambria" panose="02040503050406030204" pitchFamily="18" charset="0"/>
                <a:cs typeface="Calibri Light" panose="020F0302020204030204" pitchFamily="34" charset="0"/>
              </a:rPr>
              <a:t>Thématique / Problématique à résoudre</a:t>
            </a:r>
          </a:p>
          <a:p>
            <a:pPr marL="285750" indent="-285750" algn="l">
              <a:lnSpc>
                <a:spcPct val="100000"/>
              </a:lnSpc>
              <a:spcBef>
                <a:spcPts val="0"/>
              </a:spcBef>
              <a:buFontTx/>
              <a:buChar char="-"/>
            </a:pPr>
            <a:r>
              <a:rPr lang="fr-FR" sz="1400" b="1" dirty="0">
                <a:ea typeface="Cambria" panose="02040503050406030204" pitchFamily="18" charset="0"/>
                <a:cs typeface="Calibri Light" panose="020F0302020204030204" pitchFamily="34" charset="0"/>
              </a:rPr>
              <a:t>En quoi la problématique à résoudre n’est pas complètement ou seulement partiellement résolue aujourd’hui (marché actuel)</a:t>
            </a:r>
          </a:p>
          <a:p>
            <a:pPr marL="285750" indent="-285750" algn="l">
              <a:lnSpc>
                <a:spcPct val="100000"/>
              </a:lnSpc>
              <a:spcBef>
                <a:spcPts val="0"/>
              </a:spcBef>
              <a:buFontTx/>
              <a:buChar char="-"/>
            </a:pPr>
            <a:r>
              <a:rPr lang="fr-FR" sz="1400" b="1" dirty="0">
                <a:ea typeface="Cambria" panose="02040503050406030204" pitchFamily="18" charset="0"/>
                <a:cs typeface="Calibri Light" panose="020F0302020204030204" pitchFamily="34" charset="0"/>
              </a:rPr>
              <a:t>Méthodologie scientifique d’expérimentation </a:t>
            </a:r>
          </a:p>
          <a:p>
            <a:pPr marL="285750" indent="-285750" algn="l">
              <a:lnSpc>
                <a:spcPct val="100000"/>
              </a:lnSpc>
              <a:spcBef>
                <a:spcPts val="0"/>
              </a:spcBef>
              <a:buFontTx/>
              <a:buChar char="-"/>
            </a:pPr>
            <a:r>
              <a:rPr lang="fr-FR" sz="1400" b="1" dirty="0">
                <a:ea typeface="Cambria" panose="02040503050406030204" pitchFamily="18" charset="0"/>
                <a:cs typeface="Calibri Light" panose="020F0302020204030204" pitchFamily="34" charset="0"/>
              </a:rPr>
              <a:t>I</a:t>
            </a:r>
            <a:r>
              <a:rPr lang="fr-FR" sz="1400" b="1" dirty="0">
                <a:effectLst/>
                <a:ea typeface="Cambria" panose="02040503050406030204" pitchFamily="18" charset="0"/>
                <a:cs typeface="Calibri Light" panose="020F0302020204030204" pitchFamily="34" charset="0"/>
              </a:rPr>
              <a:t>nnovation</a:t>
            </a:r>
            <a:endParaRPr lang="fr-FR" sz="1400" b="1" dirty="0">
              <a:ea typeface="Cambria" panose="02040503050406030204" pitchFamily="18" charset="0"/>
              <a:cs typeface="Calibri Light" panose="020F0302020204030204" pitchFamily="34" charset="0"/>
            </a:endParaRPr>
          </a:p>
          <a:p>
            <a:pPr marL="285750" indent="-285750" algn="l">
              <a:lnSpc>
                <a:spcPct val="100000"/>
              </a:lnSpc>
              <a:spcBef>
                <a:spcPts val="0"/>
              </a:spcBef>
              <a:buFontTx/>
              <a:buChar char="-"/>
            </a:pPr>
            <a:r>
              <a:rPr lang="fr-FR" sz="1400" b="1" dirty="0">
                <a:ea typeface="Cambria" panose="02040503050406030204" pitchFamily="18" charset="0"/>
                <a:cs typeface="Calibri Light" panose="020F0302020204030204" pitchFamily="34" charset="0"/>
              </a:rPr>
              <a:t>Eléments de propriété intellectuelle si existant, barrières à l’entrée</a:t>
            </a:r>
          </a:p>
          <a:p>
            <a:pPr marL="285750" indent="-285750" algn="l">
              <a:lnSpc>
                <a:spcPct val="100000"/>
              </a:lnSpc>
              <a:spcBef>
                <a:spcPts val="0"/>
              </a:spcBef>
              <a:buFontTx/>
              <a:buChar char="-"/>
            </a:pPr>
            <a:r>
              <a:rPr lang="fr-FR" sz="1400" b="1" dirty="0">
                <a:effectLst/>
                <a:ea typeface="Cambria" panose="02040503050406030204" pitchFamily="18" charset="0"/>
                <a:cs typeface="Calibri Light" panose="020F0302020204030204" pitchFamily="34" charset="0"/>
              </a:rPr>
              <a:t>Equipe</a:t>
            </a:r>
          </a:p>
          <a:p>
            <a:pPr marL="285750" indent="-285750" algn="l">
              <a:lnSpc>
                <a:spcPct val="100000"/>
              </a:lnSpc>
              <a:spcBef>
                <a:spcPts val="0"/>
              </a:spcBef>
              <a:buFontTx/>
              <a:buChar char="-"/>
            </a:pPr>
            <a:r>
              <a:rPr lang="fr-FR" sz="1400" b="1" dirty="0">
                <a:ea typeface="Cambria" panose="02040503050406030204" pitchFamily="18" charset="0"/>
                <a:cs typeface="Calibri Light" panose="020F0302020204030204" pitchFamily="34" charset="0"/>
              </a:rPr>
              <a:t>T</a:t>
            </a:r>
            <a:r>
              <a:rPr lang="fr-FR" sz="1400" b="1" dirty="0">
                <a:effectLst/>
                <a:ea typeface="Cambria" panose="02040503050406030204" pitchFamily="18" charset="0"/>
                <a:cs typeface="Calibri Light" panose="020F0302020204030204" pitchFamily="34" charset="0"/>
              </a:rPr>
              <a:t>errains d’expérimentation mobilisés</a:t>
            </a:r>
          </a:p>
          <a:p>
            <a:pPr marL="285750" indent="-285750" algn="l">
              <a:lnSpc>
                <a:spcPct val="100000"/>
              </a:lnSpc>
              <a:spcBef>
                <a:spcPts val="0"/>
              </a:spcBef>
              <a:buFontTx/>
              <a:buChar char="-"/>
            </a:pPr>
            <a:r>
              <a:rPr lang="fr-FR" sz="1400" b="1" dirty="0">
                <a:effectLst/>
                <a:ea typeface="Cambria" panose="02040503050406030204" pitchFamily="18" charset="0"/>
                <a:cs typeface="Calibri Light" panose="020F0302020204030204" pitchFamily="34" charset="0"/>
              </a:rPr>
              <a:t>Apports spécifiques du Tiers-lieu d’Expérimentation pour le projet</a:t>
            </a:r>
          </a:p>
          <a:p>
            <a:pPr marL="285750" indent="-285750" algn="l">
              <a:lnSpc>
                <a:spcPct val="100000"/>
              </a:lnSpc>
              <a:spcBef>
                <a:spcPts val="0"/>
              </a:spcBef>
              <a:buFontTx/>
              <a:buChar char="-"/>
            </a:pPr>
            <a:r>
              <a:rPr lang="fr-FR" sz="1400" b="1" dirty="0">
                <a:ea typeface="Cambria" panose="02040503050406030204" pitchFamily="18" charset="0"/>
                <a:cs typeface="Calibri Light" panose="020F0302020204030204" pitchFamily="34" charset="0"/>
              </a:rPr>
              <a:t>Etape de maturité de la solution de santé numérique initiale présentée : avant </a:t>
            </a:r>
            <a:r>
              <a:rPr lang="fr-FR" sz="1400" b="1" u="sng" dirty="0">
                <a:ea typeface="Cambria" panose="02040503050406030204" pitchFamily="18" charset="0"/>
                <a:cs typeface="Calibri Light" panose="020F0302020204030204" pitchFamily="34" charset="0"/>
              </a:rPr>
              <a:t>et</a:t>
            </a:r>
            <a:r>
              <a:rPr lang="fr-FR" sz="1400" b="1" dirty="0">
                <a:ea typeface="Cambria" panose="02040503050406030204" pitchFamily="18" charset="0"/>
                <a:cs typeface="Calibri Light" panose="020F0302020204030204" pitchFamily="34" charset="0"/>
              </a:rPr>
              <a:t> après financement France 2030</a:t>
            </a:r>
          </a:p>
          <a:p>
            <a:pPr marL="285750" indent="-285750" algn="l">
              <a:lnSpc>
                <a:spcPct val="100000"/>
              </a:lnSpc>
              <a:spcBef>
                <a:spcPts val="0"/>
              </a:spcBef>
              <a:buFontTx/>
              <a:buChar char="-"/>
            </a:pPr>
            <a:r>
              <a:rPr lang="fr-FR" sz="1400" b="1" dirty="0">
                <a:ea typeface="Cambria" panose="02040503050406030204" pitchFamily="18" charset="0"/>
                <a:cs typeface="Calibri Light" panose="020F0302020204030204" pitchFamily="34" charset="0"/>
              </a:rPr>
              <a:t>Roadmap incluant tâches et livrables</a:t>
            </a:r>
          </a:p>
          <a:p>
            <a:pPr marL="285750" indent="-285750" algn="l">
              <a:lnSpc>
                <a:spcPct val="100000"/>
              </a:lnSpc>
              <a:spcBef>
                <a:spcPts val="0"/>
              </a:spcBef>
              <a:buFontTx/>
              <a:buChar char="-"/>
            </a:pPr>
            <a:r>
              <a:rPr lang="fr-FR" sz="1400" b="1" dirty="0">
                <a:ea typeface="Cambria" panose="02040503050406030204" pitchFamily="18" charset="0"/>
                <a:cs typeface="Calibri Light" panose="020F0302020204030204" pitchFamily="34" charset="0"/>
              </a:rPr>
              <a:t>Cibles et marché</a:t>
            </a:r>
          </a:p>
          <a:p>
            <a:pPr marL="285750" indent="-285750" algn="l">
              <a:lnSpc>
                <a:spcPct val="100000"/>
              </a:lnSpc>
              <a:spcBef>
                <a:spcPts val="0"/>
              </a:spcBef>
              <a:buFontTx/>
              <a:buChar char="-"/>
            </a:pPr>
            <a:r>
              <a:rPr lang="fr-FR" sz="1400" b="1" dirty="0">
                <a:effectLst/>
                <a:ea typeface="Cambria" panose="02040503050406030204" pitchFamily="18" charset="0"/>
                <a:cs typeface="Calibri Light" panose="020F0302020204030204" pitchFamily="34" charset="0"/>
              </a:rPr>
              <a:t>Modèle économique futur</a:t>
            </a:r>
          </a:p>
          <a:p>
            <a:pPr marL="285750" indent="-285750" algn="l">
              <a:lnSpc>
                <a:spcPct val="100000"/>
              </a:lnSpc>
              <a:spcBef>
                <a:spcPts val="0"/>
              </a:spcBef>
              <a:buFontTx/>
              <a:buChar char="-"/>
            </a:pPr>
            <a:r>
              <a:rPr lang="fr-FR" sz="1400" b="1" dirty="0">
                <a:ea typeface="Cambria" panose="02040503050406030204" pitchFamily="18" charset="0"/>
                <a:cs typeface="Calibri Light" panose="020F0302020204030204" pitchFamily="34" charset="0"/>
              </a:rPr>
              <a:t>Eléments financiers : </a:t>
            </a:r>
            <a:r>
              <a:rPr lang="fr-FR" sz="1400" b="1" dirty="0">
                <a:effectLst/>
                <a:ea typeface="Cambria" panose="02040503050406030204" pitchFamily="18" charset="0"/>
                <a:cs typeface="Calibri Light" panose="020F0302020204030204" pitchFamily="34" charset="0"/>
              </a:rPr>
              <a:t>montant du projet, subvention demandée, quotepart de financement</a:t>
            </a:r>
          </a:p>
          <a:p>
            <a:pPr marL="285750" indent="-285750" algn="l">
              <a:buFontTx/>
              <a:buChar char="-"/>
            </a:pPr>
            <a:endParaRPr lang="fr-FR" sz="1400" b="1" dirty="0">
              <a:effectLst/>
              <a:ea typeface="Cambria" panose="02040503050406030204" pitchFamily="18" charset="0"/>
              <a:cs typeface="Calibri Light" panose="020F0302020204030204" pitchFamily="34" charset="0"/>
            </a:endParaRPr>
          </a:p>
          <a:p>
            <a:pPr algn="l"/>
            <a:r>
              <a:rPr lang="fr-FR" sz="1400" dirty="0"/>
              <a:t>L’ordre de présentation est laissé au libre choix du candidat.</a:t>
            </a:r>
          </a:p>
          <a:p>
            <a:pPr algn="l"/>
            <a:endParaRPr lang="fr-FR" sz="1600" dirty="0"/>
          </a:p>
          <a:p>
            <a:pPr algn="l"/>
            <a:endParaRPr lang="fr-FR" sz="2000" dirty="0"/>
          </a:p>
          <a:p>
            <a:pPr algn="l"/>
            <a:endParaRPr lang="fr-FR" sz="2000" dirty="0"/>
          </a:p>
        </p:txBody>
      </p:sp>
    </p:spTree>
    <p:extLst>
      <p:ext uri="{BB962C8B-B14F-4D97-AF65-F5344CB8AC3E}">
        <p14:creationId xmlns:p14="http://schemas.microsoft.com/office/powerpoint/2010/main" val="154419327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202</Words>
  <Application>Microsoft Office PowerPoint</Application>
  <PresentationFormat>Grand écran</PresentationFormat>
  <Paragraphs>23</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Calibri Light</vt:lpstr>
      <vt:lpstr>Thème Office</vt:lpstr>
      <vt:lpstr>Présentation des projets d’expérimentation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NOM DU PROGRAMME</dc:title>
  <dc:creator>Trystram, Mathieu</dc:creator>
  <cp:lastModifiedBy>Vaal, Nicolas</cp:lastModifiedBy>
  <cp:revision>34</cp:revision>
  <dcterms:created xsi:type="dcterms:W3CDTF">2022-02-03T15:45:07Z</dcterms:created>
  <dcterms:modified xsi:type="dcterms:W3CDTF">2024-03-12T15:37:00Z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95861b9d-47cf-4fa9-b565-a0b0c80f812c_Enabled">
    <vt:lpwstr>true</vt:lpwstr>
  </property>
  <property fmtid="{D5CDD505-2E9C-101B-9397-08002B2CF9AE}" pid="3" name="MSIP_Label_95861b9d-47cf-4fa9-b565-a0b0c80f812c_SetDate">
    <vt:lpwstr>2022-02-03T16:29:13Z</vt:lpwstr>
  </property>
  <property fmtid="{D5CDD505-2E9C-101B-9397-08002B2CF9AE}" pid="4" name="MSIP_Label_95861b9d-47cf-4fa9-b565-a0b0c80f812c_Method">
    <vt:lpwstr>Privileged</vt:lpwstr>
  </property>
  <property fmtid="{D5CDD505-2E9C-101B-9397-08002B2CF9AE}" pid="5" name="MSIP_Label_95861b9d-47cf-4fa9-b565-a0b0c80f812c_Name">
    <vt:lpwstr>95861b9d-47cf-4fa9-b565-a0b0c80f812c</vt:lpwstr>
  </property>
  <property fmtid="{D5CDD505-2E9C-101B-9397-08002B2CF9AE}" pid="6" name="MSIP_Label_95861b9d-47cf-4fa9-b565-a0b0c80f812c_SiteId">
    <vt:lpwstr>6eab6365-8194-49c6-a4d0-e2d1a0fbeb74</vt:lpwstr>
  </property>
  <property fmtid="{D5CDD505-2E9C-101B-9397-08002B2CF9AE}" pid="7" name="MSIP_Label_95861b9d-47cf-4fa9-b565-a0b0c80f812c_ActionId">
    <vt:lpwstr>c38d0e5d-288b-405c-861f-4b386e6c3f79</vt:lpwstr>
  </property>
  <property fmtid="{D5CDD505-2E9C-101B-9397-08002B2CF9AE}" pid="8" name="MSIP_Label_95861b9d-47cf-4fa9-b565-a0b0c80f812c_ContentBits">
    <vt:lpwstr>0</vt:lpwstr>
  </property>
</Properties>
</file>